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0"/>
  </p:notesMasterIdLst>
  <p:sldIdLst>
    <p:sldId id="266" r:id="rId2"/>
    <p:sldId id="284" r:id="rId3"/>
    <p:sldId id="285" r:id="rId4"/>
    <p:sldId id="286" r:id="rId5"/>
    <p:sldId id="287" r:id="rId6"/>
    <p:sldId id="288" r:id="rId7"/>
    <p:sldId id="289" r:id="rId8"/>
    <p:sldId id="26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4/4/2020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NoSQL Databases - Categories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NoSQL	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IN" dirty="0" smtClean="0"/>
              <a:t>Not Only SQL</a:t>
            </a:r>
          </a:p>
          <a:p>
            <a:r>
              <a:rPr lang="en-IN" dirty="0" smtClean="0"/>
              <a:t>Coined by Carlo </a:t>
            </a:r>
            <a:r>
              <a:rPr lang="en-IN" dirty="0" err="1" smtClean="0"/>
              <a:t>Strozzi</a:t>
            </a:r>
            <a:r>
              <a:rPr lang="en-IN" dirty="0" smtClean="0"/>
              <a:t> in 1998 to name lightweight, open source, relational database that did not expose the standard SQL interface</a:t>
            </a:r>
          </a:p>
          <a:p>
            <a:r>
              <a:rPr lang="en-IN" dirty="0" smtClean="0"/>
              <a:t>Johan </a:t>
            </a:r>
            <a:r>
              <a:rPr lang="en-IN" dirty="0" err="1" smtClean="0"/>
              <a:t>Oskarsson</a:t>
            </a:r>
            <a:r>
              <a:rPr lang="en-IN" dirty="0" smtClean="0"/>
              <a:t> , in 2009 reintroduced the term to discuss open-source distributed network</a:t>
            </a:r>
          </a:p>
          <a:p>
            <a:endParaRPr lang="en-IN" dirty="0"/>
          </a:p>
          <a:p>
            <a:r>
              <a:rPr lang="en-IN" dirty="0" smtClean="0"/>
              <a:t>Features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Open source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Non-relational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Distributed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Schema-less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Cluster friendly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 smtClean="0"/>
              <a:t>Born out of 21</a:t>
            </a:r>
            <a:r>
              <a:rPr lang="en-IN" baseline="30000" dirty="0" smtClean="0"/>
              <a:t>st</a:t>
            </a:r>
            <a:r>
              <a:rPr lang="en-IN" dirty="0" smtClean="0"/>
              <a:t> century web applications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Categories (1)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724399"/>
          </a:xfrm>
        </p:spPr>
        <p:txBody>
          <a:bodyPr/>
          <a:lstStyle/>
          <a:p>
            <a:r>
              <a:rPr lang="en-US" dirty="0" smtClean="0"/>
              <a:t>Document based</a:t>
            </a:r>
          </a:p>
          <a:p>
            <a:r>
              <a:rPr lang="en-US" dirty="0" smtClean="0"/>
              <a:t>Key-Value stores</a:t>
            </a:r>
          </a:p>
          <a:p>
            <a:r>
              <a:rPr lang="en-US" dirty="0" smtClean="0"/>
              <a:t>Column based or wide column</a:t>
            </a:r>
          </a:p>
          <a:p>
            <a:r>
              <a:rPr lang="en-US" dirty="0" smtClean="0"/>
              <a:t>Graph based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6753380"/>
              </p:ext>
            </p:extLst>
          </p:nvPr>
        </p:nvGraphicFramePr>
        <p:xfrm>
          <a:off x="881623" y="3810000"/>
          <a:ext cx="6502400" cy="175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/>
                <a:gridCol w="1625600"/>
                <a:gridCol w="1625600"/>
                <a:gridCol w="16256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Key-value stores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Column-Oriented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Document based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Graph based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Riak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Cassandra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MongoDB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Neo4J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Redis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Hbase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CouchDB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InfiniteGraph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Membase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HyperTable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RavenDB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AllegroGraph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60764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Categories (2)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886199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Store data in form of documents using well known formats like JSON</a:t>
            </a:r>
          </a:p>
          <a:p>
            <a:r>
              <a:rPr lang="en-US" dirty="0" smtClean="0"/>
              <a:t>Documents accessible via their id, but can be accessed through other index as well</a:t>
            </a:r>
          </a:p>
          <a:p>
            <a:r>
              <a:rPr lang="en-US" dirty="0" smtClean="0"/>
              <a:t>Maintains data in collections of documents</a:t>
            </a:r>
          </a:p>
          <a:p>
            <a:r>
              <a:rPr lang="en-US" dirty="0" smtClean="0"/>
              <a:t>Example, </a:t>
            </a:r>
          </a:p>
          <a:p>
            <a:pPr lvl="1"/>
            <a:r>
              <a:rPr lang="en-US" dirty="0" smtClean="0"/>
              <a:t>MongoDB, </a:t>
            </a:r>
            <a:r>
              <a:rPr lang="en-US" dirty="0" err="1" smtClean="0"/>
              <a:t>CouchDB</a:t>
            </a:r>
            <a:r>
              <a:rPr lang="en-US" dirty="0" smtClean="0"/>
              <a:t>, </a:t>
            </a:r>
            <a:r>
              <a:rPr lang="en-US" dirty="0" err="1" smtClean="0"/>
              <a:t>CouchBase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Book document :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{</a:t>
            </a:r>
          </a:p>
          <a:p>
            <a:pPr marL="457200" lvl="1" indent="0">
              <a:buNone/>
            </a:pPr>
            <a:r>
              <a:rPr lang="en-US" dirty="0" smtClean="0"/>
              <a:t>“Book Title” : “Database Fundamentals”,</a:t>
            </a:r>
          </a:p>
          <a:p>
            <a:pPr marL="457200" lvl="1" indent="0">
              <a:buNone/>
            </a:pPr>
            <a:r>
              <a:rPr lang="en-US" dirty="0" smtClean="0"/>
              <a:t>“Publisher” : “My Publisher”,</a:t>
            </a:r>
          </a:p>
          <a:p>
            <a:pPr marL="457200" lvl="1" indent="0">
              <a:buNone/>
            </a:pPr>
            <a:r>
              <a:rPr lang="en-US" dirty="0" smtClean="0"/>
              <a:t>“Year of Publication” : “2020” </a:t>
            </a:r>
          </a:p>
          <a:p>
            <a:pPr marL="0" indent="0">
              <a:buNone/>
            </a:pPr>
            <a:r>
              <a:rPr lang="en-US" dirty="0"/>
              <a:t>}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Document based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9100" y="2895600"/>
            <a:ext cx="5428571" cy="32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819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Categories (3)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267199"/>
          </a:xfrm>
        </p:spPr>
        <p:txBody>
          <a:bodyPr/>
          <a:lstStyle/>
          <a:p>
            <a:r>
              <a:rPr lang="en-US" dirty="0" smtClean="0"/>
              <a:t>Simple data model based on fast access by the key to the value associated with the key </a:t>
            </a:r>
          </a:p>
          <a:p>
            <a:r>
              <a:rPr lang="en-US" dirty="0" smtClean="0"/>
              <a:t>Value can be a record or object or document or even complex data structure</a:t>
            </a:r>
          </a:p>
          <a:p>
            <a:r>
              <a:rPr lang="en-US" dirty="0" smtClean="0"/>
              <a:t>Maintains a big hash table of keys and values</a:t>
            </a:r>
          </a:p>
          <a:p>
            <a:r>
              <a:rPr lang="en-US" dirty="0" smtClean="0"/>
              <a:t>For example,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Dynamo, </a:t>
            </a:r>
            <a:r>
              <a:rPr lang="en-US" dirty="0" err="1" smtClean="0"/>
              <a:t>Redis</a:t>
            </a:r>
            <a:r>
              <a:rPr lang="en-US" dirty="0" smtClean="0"/>
              <a:t>, </a:t>
            </a:r>
            <a:r>
              <a:rPr lang="en-US" dirty="0" err="1" smtClean="0"/>
              <a:t>Riak</a:t>
            </a:r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Key-value stores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9167089"/>
              </p:ext>
            </p:extLst>
          </p:nvPr>
        </p:nvGraphicFramePr>
        <p:xfrm>
          <a:off x="1066800" y="4191000"/>
          <a:ext cx="52578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8900"/>
                <a:gridCol w="26289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Key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Value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2014HW112220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{ </a:t>
                      </a:r>
                      <a:r>
                        <a:rPr lang="en-US" dirty="0" err="1" smtClean="0"/>
                        <a:t>Santosh,Sharma,Pilani</a:t>
                      </a:r>
                      <a:r>
                        <a:rPr lang="en-US" dirty="0" smtClean="0"/>
                        <a:t>}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2018HW123123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{</a:t>
                      </a:r>
                      <a:r>
                        <a:rPr lang="en-US" dirty="0" err="1" smtClean="0"/>
                        <a:t>Eshwar,Pillai,Hyd</a:t>
                      </a:r>
                      <a:r>
                        <a:rPr lang="en-US" dirty="0" smtClean="0"/>
                        <a:t>}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1026" name="Picture 2" descr="https://dv-website.s3.amazonaws.com/uploads/2018/09/kvd-pic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5034" y="2819400"/>
            <a:ext cx="5181600" cy="3257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82828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Categories (4)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Partition a table by column into column families </a:t>
            </a:r>
          </a:p>
          <a:p>
            <a:r>
              <a:rPr lang="en-US" dirty="0" smtClean="0"/>
              <a:t>A part of vertical partitioning where each column family is stored in its own files</a:t>
            </a:r>
          </a:p>
          <a:p>
            <a:r>
              <a:rPr lang="en-US" dirty="0" smtClean="0"/>
              <a:t>Allows versioning of data values</a:t>
            </a:r>
          </a:p>
          <a:p>
            <a:r>
              <a:rPr lang="en-US" dirty="0" smtClean="0"/>
              <a:t>Each storage block has data from only one column</a:t>
            </a:r>
          </a:p>
          <a:p>
            <a:r>
              <a:rPr lang="en-US" dirty="0" smtClean="0"/>
              <a:t>Example,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Cassandra, </a:t>
            </a:r>
            <a:r>
              <a:rPr lang="en-US" dirty="0" err="1" smtClean="0"/>
              <a:t>Hbase</a:t>
            </a:r>
            <a:r>
              <a:rPr lang="en-US" dirty="0" smtClean="0"/>
              <a:t> 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Column based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3810000"/>
            <a:ext cx="7860317" cy="2463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1038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Categories (5)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Data is represented as graphs and related nodes can be found by traversing the edges using the path expression</a:t>
            </a:r>
          </a:p>
          <a:p>
            <a:r>
              <a:rPr lang="en-US" dirty="0"/>
              <a:t>a</a:t>
            </a:r>
            <a:r>
              <a:rPr lang="en-US" dirty="0" smtClean="0"/>
              <a:t>ka </a:t>
            </a:r>
            <a:r>
              <a:rPr lang="en-US" dirty="0" smtClean="0"/>
              <a:t>network database</a:t>
            </a:r>
          </a:p>
          <a:p>
            <a:r>
              <a:rPr lang="en-US" dirty="0" smtClean="0"/>
              <a:t>Example </a:t>
            </a:r>
            <a:endParaRPr lang="en-US" dirty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Neo4J,HyperGraphDB</a:t>
            </a:r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Graph Based </a:t>
            </a:r>
            <a:endParaRPr lang="en-US" dirty="0"/>
          </a:p>
        </p:txBody>
      </p:sp>
      <p:pic>
        <p:nvPicPr>
          <p:cNvPr id="2050" name="Picture 2" descr="https://upload.wikimedia.org/wikipedia/commons/thumb/3/3a/GraphDatabase_PropertyGraph.png/308px-GraphDatabase_PropertyGraph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1200" y="2256076"/>
            <a:ext cx="2933700" cy="2076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8009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</a:t>
            </a:r>
            <a:r>
              <a:rPr lang="en-US" dirty="0"/>
              <a:t>: </a:t>
            </a:r>
            <a:r>
              <a:rPr lang="en-US" dirty="0" smtClean="0"/>
              <a:t>Document based NoSQL </a:t>
            </a:r>
            <a:r>
              <a:rPr lang="en-US" dirty="0"/>
              <a:t>Databases </a:t>
            </a:r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3248</TotalTime>
  <Words>327</Words>
  <Application>Microsoft Office PowerPoint</Application>
  <PresentationFormat>Widescreen</PresentationFormat>
  <Paragraphs>78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Calibri</vt:lpstr>
      <vt:lpstr>Calibri Light</vt:lpstr>
      <vt:lpstr>Helvetica</vt:lpstr>
      <vt:lpstr>Helvetica Light</vt:lpstr>
      <vt:lpstr>Wingdings</vt:lpstr>
      <vt:lpstr>Office Theme</vt:lpstr>
      <vt:lpstr>NoSQL Databases - Categories</vt:lpstr>
      <vt:lpstr>NoSQL </vt:lpstr>
      <vt:lpstr>Categories (1)</vt:lpstr>
      <vt:lpstr>Categories (2)</vt:lpstr>
      <vt:lpstr>Categories (3)</vt:lpstr>
      <vt:lpstr>Categories (4)</vt:lpstr>
      <vt:lpstr>Categories (5)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239</cp:revision>
  <dcterms:created xsi:type="dcterms:W3CDTF">2018-10-16T06:13:57Z</dcterms:created>
  <dcterms:modified xsi:type="dcterms:W3CDTF">2020-04-04T01:34:24Z</dcterms:modified>
</cp:coreProperties>
</file>

<file path=docProps/thumbnail.jpeg>
</file>